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10"/>
  </p:notesMasterIdLst>
  <p:sldIdLst>
    <p:sldId id="337" r:id="rId3"/>
    <p:sldId id="338" r:id="rId4"/>
    <p:sldId id="332" r:id="rId5"/>
    <p:sldId id="334" r:id="rId6"/>
    <p:sldId id="333" r:id="rId7"/>
    <p:sldId id="335" r:id="rId8"/>
    <p:sldId id="336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0099"/>
    <a:srgbClr val="00CC00"/>
    <a:srgbClr val="0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679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A3B560A-BB5B-4882-9E55-8ABFD533835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zh-TW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20FD1-F392-4271-BD99-C9882236D53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FDEB4-AB02-452C-9806-D709A6B5C13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C652-7163-42DD-B995-A59E9C7458F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DF3D-F520-41DB-998E-5B11A48E1733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83E972-2B48-4AA4-AFBE-761E89EA00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FFBB-E0CA-4B63-9DB0-0196DC9E43F4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6CE54-BDAB-4994-AEB7-E32A459DAC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9260-0534-4EC5-8A3C-67F5472C8C70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E163-A1D2-4F34-A028-3E979CCF4E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72CB-08C8-4CCF-BA6F-4B60987B97CC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FB512-3546-4BD0-A125-72C844EE93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76CCD-D9F6-40A7-9F72-B5C537A4E93A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D7464-B546-4FA1-A40A-1A8301CA85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3A50F-C291-4723-82C2-9FA8F87A6142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083CE-8EE1-4F95-9E10-71DFFAFF62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CEB53-181C-49A4-9486-42FB9762A0D0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2020F-9EF1-4FD7-8584-C8F46BB2EA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D4D9-463E-4CFD-9674-6F2C7DE8E96A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EE92-3F48-4472-A330-367DF3E1F6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B3E5-E847-4485-8604-6922010D644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C4CE4-E0B3-4414-A0C8-6FAA777F3B11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196FD-4C3C-4869-8DEC-83E13EE25D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C43EE-15D9-42F3-8DA8-25981030BB40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6466-6516-44FA-80F2-5422E5AC28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DC69-A7EB-46CE-B10B-8C3CC8806AC4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34169-46A1-4D7B-B26A-7A81C0FE2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38100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100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9CB5B-88C8-484F-9F11-F43699A360CA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31657-41B1-4372-8A47-D1F674D95F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38100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2209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876800" y="3810000"/>
            <a:ext cx="3810000" cy="2209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64F89-8FD8-4985-B677-87273C179C8E}" type="datetime1">
              <a:rPr lang="zh-TW" altLang="en-US">
                <a:solidFill>
                  <a:srgbClr val="696464"/>
                </a:solidFill>
              </a:rPr>
              <a:pPr>
                <a:defRPr/>
              </a:pPr>
              <a:t>2023/10/27</a:t>
            </a:fld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7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696464"/>
              </a:solidFill>
            </a:endParaRPr>
          </a:p>
        </p:txBody>
      </p:sp>
      <p:sp>
        <p:nvSpPr>
          <p:cNvPr id="8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A18C5-B954-4ED1-A655-2697DA01C6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D12D-D5BC-4DAB-98E0-05713EBA17F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BCE8-8475-4863-93D7-2A6D89A7C20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A2CA-0599-4A3D-A401-F5CC249AEE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14A63-73FD-4CFD-8945-253AA7EA5A6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18A94-9440-452B-BBC2-7A56B29D136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FA29D-F8DF-41FE-909A-CB654C7C08E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F8BB3-D017-4168-9386-B3F6EE1B260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AE88B750-D9C5-4D8B-8E65-4C08CE9B648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 b="1">
              <a:solidFill>
                <a:prstClr val="white"/>
              </a:solidFill>
            </a:endParaRPr>
          </a:p>
        </p:txBody>
      </p:sp>
      <p:sp>
        <p:nvSpPr>
          <p:cNvPr id="1331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331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EC84BB8-CA37-4D67-A728-80450810FD9C}" type="datetime1">
              <a:rPr lang="zh-TW" altLang="en-US" b="1">
                <a:solidFill>
                  <a:srgbClr val="696464"/>
                </a:solidFill>
                <a:latin typeface="Arial" charset="0"/>
              </a:rPr>
              <a:pPr>
                <a:defRPr/>
              </a:pPr>
              <a:t>2023/10/27</a:t>
            </a:fld>
            <a:endParaRPr lang="en-US" altLang="zh-TW" b="1">
              <a:solidFill>
                <a:srgbClr val="696464"/>
              </a:solidFill>
              <a:latin typeface="Arial" charset="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 b="1">
              <a:solidFill>
                <a:srgbClr val="696464"/>
              </a:solidFill>
              <a:latin typeface="Arial" charset="0"/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5788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6663E8E-EC89-4B7D-9345-900F78B07EA3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  <p:pic>
        <p:nvPicPr>
          <p:cNvPr id="13321" name="Picture 1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1600" y="6284913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2"/>
          <p:cNvSpPr>
            <a:spLocks noChangeArrowheads="1"/>
          </p:cNvSpPr>
          <p:nvPr userDrawn="1"/>
        </p:nvSpPr>
        <p:spPr bwMode="auto">
          <a:xfrm>
            <a:off x="609600" y="108743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zh-TW" altLang="zh-TW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 userDrawn="1"/>
        </p:nvSpPr>
        <p:spPr bwMode="auto">
          <a:xfrm flipV="1">
            <a:off x="609600" y="6165850"/>
            <a:ext cx="6554788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 sz="18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3324" name="Picture 15" descr="NTHU-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07338" y="14288"/>
            <a:ext cx="12303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微軟正黑體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AC62D-0197-4CAA-A0DD-9869D1686A8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r>
              <a:rPr lang="en-US" altLang="zh-TW" sz="3600" b="1" dirty="0" smtClean="0">
                <a:latin typeface="Calibri" pitchFamily="34" charset="0"/>
              </a:rPr>
              <a:t>Key idea</a:t>
            </a:r>
            <a:endParaRPr lang="en-US" altLang="zh-TW" sz="3600" dirty="0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914400" y="1428736"/>
            <a:ext cx="7772400" cy="4572000"/>
          </a:xfrm>
        </p:spPr>
        <p:txBody>
          <a:bodyPr/>
          <a:lstStyle/>
          <a:p>
            <a:r>
              <a:rPr lang="en-US" altLang="zh-TW" dirty="0" smtClean="0"/>
              <a:t>Characterize a graph by a </a:t>
            </a:r>
            <a:r>
              <a:rPr lang="en-US" altLang="zh-TW" dirty="0" err="1" smtClean="0"/>
              <a:t>bivariate</a:t>
            </a:r>
            <a:r>
              <a:rPr lang="en-US" altLang="zh-TW" dirty="0" smtClean="0"/>
              <a:t> distribution that specifies the probability of the two vertices appearing at both ends of a “randomly” selected </a:t>
            </a:r>
            <a:r>
              <a:rPr lang="en-US" altLang="zh-TW" i="1" dirty="0" smtClean="0"/>
              <a:t>path in the graph. </a:t>
            </a:r>
          </a:p>
          <a:p>
            <a:r>
              <a:rPr lang="en-US" altLang="zh-TW" dirty="0" smtClean="0"/>
              <a:t>An old saying, “blind men and an elephant.”</a:t>
            </a:r>
          </a:p>
          <a:p>
            <a:r>
              <a:rPr lang="en-US" altLang="zh-TW" dirty="0" smtClean="0"/>
              <a:t>A bunch of  blind persons try to figure out what an elephant looks like by touching the elephant with their both hands.”</a:t>
            </a:r>
            <a:endParaRPr lang="en-US" altLang="zh-TW" i="1" dirty="0" smtClean="0"/>
          </a:p>
          <a:p>
            <a:endParaRPr lang="en-US" altLang="zh-TW" i="1" dirty="0" smtClean="0"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endParaRPr lang="en-US" altLang="zh-TW" dirty="0" smtClean="0"/>
          </a:p>
          <a:p>
            <a:pPr>
              <a:buFont typeface="Wingdings 2" pitchFamily="18" charset="2"/>
              <a:buNone/>
            </a:pPr>
            <a:endParaRPr lang="en-US" altLang="zh-TW" dirty="0" smtClean="0"/>
          </a:p>
        </p:txBody>
      </p:sp>
      <p:pic>
        <p:nvPicPr>
          <p:cNvPr id="385026" name="Picture 2" descr="C:\Users\cschang\Desktop\blind-men-eleph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910002"/>
            <a:ext cx="4286280" cy="22402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5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5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648072"/>
          </a:xfrm>
        </p:spPr>
        <p:txBody>
          <a:bodyPr/>
          <a:lstStyle/>
          <a:p>
            <a:r>
              <a:rPr lang="en-US" altLang="zh-TW" dirty="0" smtClean="0"/>
              <a:t>Unified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800" dirty="0" smtClean="0"/>
              <a:t>Since  V and W are the two ends of a randomly selected path, the </a:t>
            </a:r>
            <a:r>
              <a:rPr lang="en-US" altLang="zh-TW" sz="2800" b="1" dirty="0" smtClean="0"/>
              <a:t>marginal distributions </a:t>
            </a:r>
            <a:r>
              <a:rPr lang="en-US" altLang="zh-TW" sz="2800" dirty="0" smtClean="0"/>
              <a:t>of V and  W could be used as </a:t>
            </a:r>
            <a:r>
              <a:rPr lang="en-US" altLang="zh-TW" sz="2800" dirty="0" smtClean="0">
                <a:solidFill>
                  <a:srgbClr val="0000FF"/>
                </a:solidFill>
              </a:rPr>
              <a:t>centralities</a:t>
            </a:r>
            <a:r>
              <a:rPr lang="en-US" altLang="zh-TW" sz="2800" dirty="0" smtClean="0"/>
              <a:t> of networks. </a:t>
            </a:r>
          </a:p>
          <a:p>
            <a:r>
              <a:rPr lang="en-US" altLang="zh-TW" sz="2800" dirty="0" smtClean="0"/>
              <a:t>We can then use the </a:t>
            </a:r>
            <a:r>
              <a:rPr lang="en-US" altLang="zh-TW" sz="2800" dirty="0" err="1" smtClean="0"/>
              <a:t>bivariate</a:t>
            </a:r>
            <a:r>
              <a:rPr lang="en-US" altLang="zh-TW" sz="2800" dirty="0" smtClean="0"/>
              <a:t> distribution p(</a:t>
            </a:r>
            <a:r>
              <a:rPr lang="en-US" altLang="zh-TW" sz="2800" dirty="0" err="1" smtClean="0"/>
              <a:t>v,w</a:t>
            </a:r>
            <a:r>
              <a:rPr lang="en-US" altLang="zh-TW" sz="2800" dirty="0" smtClean="0"/>
              <a:t>) to measure the </a:t>
            </a:r>
            <a:r>
              <a:rPr lang="en-US" altLang="zh-TW" sz="2800" dirty="0" smtClean="0">
                <a:solidFill>
                  <a:srgbClr val="0000FF"/>
                </a:solidFill>
              </a:rPr>
              <a:t>similarity </a:t>
            </a:r>
            <a:r>
              <a:rPr lang="en-US" altLang="zh-TW" sz="2800" dirty="0" smtClean="0"/>
              <a:t>between two nodes </a:t>
            </a:r>
            <a:r>
              <a:rPr lang="en-US" altLang="zh-TW" sz="2800" i="1" dirty="0" smtClean="0"/>
              <a:t>v and w.</a:t>
            </a:r>
          </a:p>
          <a:p>
            <a:endParaRPr lang="en-US" altLang="zh-TW" sz="28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6CE54-BDAB-4994-AEB7-E32A459DACBA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A general probabilistic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Instead of characterizing a graph by its adjacency matrix, we characterize a graph by a </a:t>
            </a:r>
            <a:r>
              <a:rPr lang="en-US" altLang="zh-TW" sz="2400" dirty="0" err="1" smtClean="0"/>
              <a:t>bivariate</a:t>
            </a:r>
            <a:r>
              <a:rPr lang="en-US" altLang="zh-TW" sz="2400" dirty="0" smtClean="0"/>
              <a:t> distribution.</a:t>
            </a:r>
          </a:p>
          <a:p>
            <a:r>
              <a:rPr lang="en-US" altLang="zh-TW" sz="2400" dirty="0" smtClean="0"/>
              <a:t>A straightforward way is to normalize the adjacency matrix by the total number of edges.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Probabilistic interpretation: the two random variables V and W represent the two ends of a </a:t>
            </a:r>
            <a:r>
              <a:rPr lang="en-US" altLang="zh-TW" sz="2400" dirty="0" smtClean="0">
                <a:solidFill>
                  <a:srgbClr val="0000FF"/>
                </a:solidFill>
              </a:rPr>
              <a:t>uniformly</a:t>
            </a:r>
            <a:r>
              <a:rPr lang="en-US" altLang="zh-TW" sz="2400" dirty="0" smtClean="0"/>
              <a:t> selected edge (why 2m?)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330325" y="3933825"/>
          <a:ext cx="63436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Formula" r:id="rId3" imgW="3200400" imgH="400320" progId="Equation.Ribbit">
                  <p:embed/>
                </p:oleObj>
              </mc:Choice>
              <mc:Fallback>
                <p:oleObj name="Formula" r:id="rId3" imgW="3200400" imgH="40032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3933825"/>
                        <a:ext cx="63436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err="1" smtClean="0"/>
              <a:t>Bivariate</a:t>
            </a:r>
            <a:r>
              <a:rPr lang="en-US" altLang="zh-TW" dirty="0" smtClean="0"/>
              <a:t> distribution  from the adjacency matrix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Marginal distribution: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This is simply the degree centrality.</a:t>
            </a:r>
          </a:p>
          <a:p>
            <a:r>
              <a:rPr lang="en-US" altLang="zh-TW" sz="2400" dirty="0" smtClean="0"/>
              <a:t>Modularity matrix and modularity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547664" y="2348880"/>
          <a:ext cx="65182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Formula" r:id="rId3" imgW="3289320" imgH="411480" progId="Equation.Ribbit">
                  <p:embed/>
                </p:oleObj>
              </mc:Choice>
              <mc:Fallback>
                <p:oleObj name="Formula" r:id="rId3" imgW="3289320" imgH="41148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348880"/>
                        <a:ext cx="6518275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475656" y="3262685"/>
          <a:ext cx="6788151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Formula" r:id="rId5" imgW="3426480" imgH="411480" progId="Equation.Ribbit">
                  <p:embed/>
                </p:oleObj>
              </mc:Choice>
              <mc:Fallback>
                <p:oleObj name="Formula" r:id="rId5" imgW="3426480" imgH="41148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262685"/>
                        <a:ext cx="6788151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187624" y="5013176"/>
          <a:ext cx="75596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Formula" r:id="rId7" imgW="3813840" imgH="338040" progId="Equation.Ribbit">
                  <p:embed/>
                </p:oleObj>
              </mc:Choice>
              <mc:Fallback>
                <p:oleObj name="Formula" r:id="rId7" imgW="3813840" imgH="33804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13176"/>
                        <a:ext cx="755967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How to generate a </a:t>
            </a:r>
            <a:r>
              <a:rPr lang="en-US" altLang="zh-TW" dirty="0" err="1" smtClean="0"/>
              <a:t>bivariate</a:t>
            </a:r>
            <a:r>
              <a:rPr lang="en-US" altLang="zh-TW" dirty="0" smtClean="0"/>
              <a:t> distribution from a graph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The idea is to pick the two ends of a randomly selected path.</a:t>
            </a:r>
          </a:p>
          <a:p>
            <a:r>
              <a:rPr lang="en-US" altLang="zh-TW" sz="2400" dirty="0" smtClean="0"/>
              <a:t>Katz similarity: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Katz centrality: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195736" y="3284984"/>
          <a:ext cx="47117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Formula" r:id="rId3" imgW="2376360" imgH="193320" progId="Equation.Ribbit">
                  <p:embed/>
                </p:oleObj>
              </mc:Choice>
              <mc:Fallback>
                <p:oleObj name="Formula" r:id="rId3" imgW="2376360" imgH="19332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284984"/>
                        <a:ext cx="471170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195736" y="3789040"/>
          <a:ext cx="43783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Formula" r:id="rId5" imgW="2207520" imgH="348120" progId="Equation.Ribbit">
                  <p:embed/>
                </p:oleObj>
              </mc:Choice>
              <mc:Fallback>
                <p:oleObj name="Formula" r:id="rId5" imgW="2207520" imgH="34812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789040"/>
                        <a:ext cx="437832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827584" y="5157192"/>
          <a:ext cx="772636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Formula" r:id="rId7" imgW="3890160" imgH="348120" progId="Equation.Ribbit">
                  <p:embed/>
                </p:oleObj>
              </mc:Choice>
              <mc:Fallback>
                <p:oleObj name="Formula" r:id="rId7" imgW="3890160" imgH="34812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7726363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err="1" smtClean="0"/>
              <a:t>PageRank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Initially, every web page is chosen randomly with the same probability.</a:t>
            </a:r>
          </a:p>
          <a:p>
            <a:r>
              <a:rPr lang="en-US" altLang="zh-TW" sz="2400" dirty="0" smtClean="0"/>
              <a:t>With probability </a:t>
            </a:r>
            <a:r>
              <a:rPr lang="el-GR" altLang="zh-TW" sz="2400" dirty="0" smtClean="0"/>
              <a:t>α</a:t>
            </a:r>
            <a:r>
              <a:rPr lang="en-US" altLang="zh-TW" sz="2400" dirty="0" smtClean="0"/>
              <a:t>, perform a random walk on the web by randomly choosing a hyperlink in a page.</a:t>
            </a:r>
          </a:p>
          <a:p>
            <a:r>
              <a:rPr lang="en-US" altLang="zh-TW" sz="2400" dirty="0" smtClean="0"/>
              <a:t>With probability 1-</a:t>
            </a:r>
            <a:r>
              <a:rPr lang="el-GR" altLang="zh-TW" sz="2400" dirty="0" smtClean="0"/>
              <a:t>α</a:t>
            </a:r>
            <a:r>
              <a:rPr lang="en-US" altLang="zh-TW" sz="2400" dirty="0" smtClean="0"/>
              <a:t>, stop the random walk and select the two ends of the path.</a:t>
            </a:r>
          </a:p>
          <a:p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763688" y="4725144"/>
          <a:ext cx="52498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Formula" r:id="rId3" imgW="2648160" imgH="193320" progId="Equation.Ribbit">
                  <p:embed/>
                </p:oleObj>
              </mc:Choice>
              <mc:Fallback>
                <p:oleObj name="Formula" r:id="rId3" imgW="2648160" imgH="19332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725144"/>
                        <a:ext cx="52498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835696" y="5229200"/>
          <a:ext cx="49149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Formula" r:id="rId5" imgW="2479320" imgH="348120" progId="Equation.Ribbit">
                  <p:embed/>
                </p:oleObj>
              </mc:Choice>
              <mc:Fallback>
                <p:oleObj name="Formula" r:id="rId5" imgW="2479320" imgH="34812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229200"/>
                        <a:ext cx="49149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187624" y="5949280"/>
          <a:ext cx="71437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Formula" r:id="rId7" imgW="3603240" imgH="348120" progId="Equation.Ribbit">
                  <p:embed/>
                </p:oleObj>
              </mc:Choice>
              <mc:Fallback>
                <p:oleObj name="Formula" r:id="rId7" imgW="3603240" imgH="34812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949280"/>
                        <a:ext cx="714375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Assortative mixing by scalar characteristic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Assign each vertex v a value f(v).</a:t>
            </a:r>
          </a:p>
          <a:p>
            <a:r>
              <a:rPr lang="en-US" altLang="zh-TW" sz="2400" dirty="0" smtClean="0"/>
              <a:t>Define </a:t>
            </a:r>
            <a:r>
              <a:rPr lang="en-US" altLang="zh-TW" sz="2400" dirty="0" err="1" smtClean="0"/>
              <a:t>assortativity</a:t>
            </a:r>
            <a:r>
              <a:rPr lang="en-US" altLang="zh-TW" sz="2400" dirty="0" smtClean="0"/>
              <a:t> coefficient by the Pearson correlation coefficient.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331640" y="3284984"/>
          <a:ext cx="71342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Formula" r:id="rId3" imgW="3599280" imgH="846000" progId="Equation.Ribbit">
                  <p:embed/>
                </p:oleObj>
              </mc:Choice>
              <mc:Fallback>
                <p:oleObj name="Formula" r:id="rId3" imgW="3599280" imgH="84600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284984"/>
                        <a:ext cx="713422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043608" y="5085184"/>
          <a:ext cx="3672408" cy="558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Formula" r:id="rId5" imgW="2224080" imgH="338040" progId="Equation.Ribbit">
                  <p:embed/>
                </p:oleObj>
              </mc:Choice>
              <mc:Fallback>
                <p:oleObj name="Formula" r:id="rId5" imgW="2224080" imgH="33804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085184"/>
                        <a:ext cx="3672408" cy="558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347864" y="5733256"/>
          <a:ext cx="4680148" cy="951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Formula" r:id="rId7" imgW="2104560" imgH="428040" progId="Equation.Ribbit">
                  <p:embed/>
                </p:oleObj>
              </mc:Choice>
              <mc:Fallback>
                <p:oleObj name="Formula" r:id="rId7" imgW="2104560" imgH="42804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733256"/>
                        <a:ext cx="4680148" cy="951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10685</TotalTime>
  <Words>304</Words>
  <Application>Microsoft Office PowerPoint</Application>
  <PresentationFormat>如螢幕大小 (4:3)</PresentationFormat>
  <Paragraphs>40</Paragraphs>
  <Slides>7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Franklin Gothic Book</vt:lpstr>
      <vt:lpstr>Perpetua</vt:lpstr>
      <vt:lpstr>Times New Roman</vt:lpstr>
      <vt:lpstr>Verdana</vt:lpstr>
      <vt:lpstr>Wingdings</vt:lpstr>
      <vt:lpstr>Wingdings 2</vt:lpstr>
      <vt:lpstr>Bold Stripes</vt:lpstr>
      <vt:lpstr>公正</vt:lpstr>
      <vt:lpstr>Formula</vt:lpstr>
      <vt:lpstr>Key idea</vt:lpstr>
      <vt:lpstr>Unified framework</vt:lpstr>
      <vt:lpstr>A general probabilistic framework</vt:lpstr>
      <vt:lpstr>Bivariate distribution  from the adjacency matrix</vt:lpstr>
      <vt:lpstr>How to generate a bivariate distribution from a graph</vt:lpstr>
      <vt:lpstr>PageRank</vt:lpstr>
      <vt:lpstr>Assortative mixing by scalar characteristic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160</cp:revision>
  <dcterms:created xsi:type="dcterms:W3CDTF">2005-09-11T07:42:25Z</dcterms:created>
  <dcterms:modified xsi:type="dcterms:W3CDTF">2023-10-27T05:17:50Z</dcterms:modified>
</cp:coreProperties>
</file>